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0.svg" ContentType="image/svg+xml"/>
  <Override PartName="/ppt/media/image12.svg" ContentType="image/svg+xml"/>
  <Override PartName="/ppt/media/image16.svg" ContentType="image/svg+xml"/>
  <Override PartName="/ppt/media/image2.svg" ContentType="image/svg+xml"/>
  <Override PartName="/ppt/media/image4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6" r:id="rId12"/>
  </p:sldIdLst>
  <p:sldSz cx="18288000" cy="10287000"/>
  <p:notesSz cx="6858000" cy="9144000"/>
  <p:embeddedFontLst>
    <p:embeddedFont>
      <p:font typeface="Poppins Bold" panose="00000800000000000000"/>
      <p:bold r:id="rId16"/>
    </p:embeddedFont>
    <p:embeddedFont>
      <p:font typeface="Poppins" panose="00000500000000000000"/>
      <p:regular r:id="rId17"/>
      <p:bold r:id="rId18"/>
      <p:italic r:id="rId19"/>
      <p:boldItalic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26" autoAdjust="0"/>
  </p:normalViewPr>
  <p:slideViewPr>
    <p:cSldViewPr showGuides="1">
      <p:cViewPr varScale="1">
        <p:scale>
          <a:sx n="80" d="100"/>
          <a:sy n="80" d="100"/>
        </p:scale>
        <p:origin x="824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png>
</file>

<file path=ppt/media/image16.sv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sv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4" Type="http://schemas.openxmlformats.org/officeDocument/2006/relationships/slideLayout" Target="../slideLayouts/slideLayout7.xml"/><Relationship Id="rId13" Type="http://schemas.openxmlformats.org/officeDocument/2006/relationships/image" Target="../media/image13.jpeg"/><Relationship Id="rId12" Type="http://schemas.openxmlformats.org/officeDocument/2006/relationships/image" Target="../media/image12.svg"/><Relationship Id="rId11" Type="http://schemas.openxmlformats.org/officeDocument/2006/relationships/image" Target="../media/image11.png"/><Relationship Id="rId10" Type="http://schemas.openxmlformats.org/officeDocument/2006/relationships/image" Target="../media/image10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496655">
            <a:off x="683116" y="-4272100"/>
            <a:ext cx="4980749" cy="17140120"/>
            <a:chOff x="0" y="0"/>
            <a:chExt cx="1311802" cy="45142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11802" cy="4514271"/>
            </a:xfrm>
            <a:custGeom>
              <a:avLst/>
              <a:gdLst/>
              <a:ahLst/>
              <a:cxnLst/>
              <a:rect l="l" t="t" r="r" b="b"/>
              <a:pathLst>
                <a:path w="1311802" h="4514271">
                  <a:moveTo>
                    <a:pt x="0" y="0"/>
                  </a:moveTo>
                  <a:lnTo>
                    <a:pt x="1311802" y="0"/>
                  </a:lnTo>
                  <a:lnTo>
                    <a:pt x="1311802" y="4514271"/>
                  </a:lnTo>
                  <a:lnTo>
                    <a:pt x="0" y="4514271"/>
                  </a:lnTo>
                  <a:close/>
                </a:path>
              </a:pathLst>
            </a:custGeom>
            <a:gradFill rotWithShape="1">
              <a:gsLst>
                <a:gs pos="0">
                  <a:srgbClr val="020D47">
                    <a:alpha val="0"/>
                  </a:srgbClr>
                </a:gs>
                <a:gs pos="33333">
                  <a:srgbClr val="010B3D">
                    <a:alpha val="43000"/>
                  </a:srgbClr>
                </a:gs>
                <a:gs pos="66667">
                  <a:srgbClr val="010933">
                    <a:alpha val="43000"/>
                  </a:srgbClr>
                </a:gs>
                <a:gs pos="100000">
                  <a:srgbClr val="01020D">
                    <a:alpha val="43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11802" cy="45523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9144000" y="-2057400"/>
            <a:ext cx="4104513" cy="4114800"/>
          </a:xfrm>
          <a:custGeom>
            <a:avLst/>
            <a:gdLst/>
            <a:ahLst/>
            <a:cxnLst/>
            <a:rect l="l" t="t" r="r" b="b"/>
            <a:pathLst>
              <a:path w="4104513" h="4114800">
                <a:moveTo>
                  <a:pt x="4104513" y="0"/>
                </a:moveTo>
                <a:lnTo>
                  <a:pt x="0" y="0"/>
                </a:lnTo>
                <a:lnTo>
                  <a:pt x="0" y="4114800"/>
                </a:lnTo>
                <a:lnTo>
                  <a:pt x="4104513" y="4114800"/>
                </a:lnTo>
                <a:lnTo>
                  <a:pt x="4104513" y="0"/>
                </a:lnTo>
                <a:close/>
              </a:path>
            </a:pathLst>
          </a:custGeom>
          <a:blipFill>
            <a:blip r:embed="rId1">
              <a:alphaModFix amt="13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2952733">
            <a:off x="1706953" y="6026295"/>
            <a:ext cx="18280190" cy="8379806"/>
            <a:chOff x="0" y="0"/>
            <a:chExt cx="1523748" cy="698500"/>
          </a:xfrm>
        </p:grpSpPr>
        <p:sp>
          <p:nvSpPr>
            <p:cNvPr id="7" name="Freeform 7"/>
            <p:cNvSpPr/>
            <p:nvPr/>
          </p:nvSpPr>
          <p:spPr>
            <a:xfrm>
              <a:off x="4798" y="0"/>
              <a:ext cx="1514152" cy="698500"/>
            </a:xfrm>
            <a:custGeom>
              <a:avLst/>
              <a:gdLst/>
              <a:ahLst/>
              <a:cxnLst/>
              <a:rect l="l" t="t" r="r" b="b"/>
              <a:pathLst>
                <a:path w="1514152" h="698500">
                  <a:moveTo>
                    <a:pt x="1506384" y="370848"/>
                  </a:moveTo>
                  <a:lnTo>
                    <a:pt x="1328316" y="676902"/>
                  </a:lnTo>
                  <a:cubicBezTo>
                    <a:pt x="1320536" y="690274"/>
                    <a:pt x="1306233" y="698500"/>
                    <a:pt x="1290763" y="698500"/>
                  </a:cubicBezTo>
                  <a:lnTo>
                    <a:pt x="223389" y="698500"/>
                  </a:lnTo>
                  <a:cubicBezTo>
                    <a:pt x="207919" y="698500"/>
                    <a:pt x="193616" y="690274"/>
                    <a:pt x="185836" y="676902"/>
                  </a:cubicBezTo>
                  <a:lnTo>
                    <a:pt x="7768" y="370848"/>
                  </a:lnTo>
                  <a:cubicBezTo>
                    <a:pt x="0" y="357497"/>
                    <a:pt x="0" y="341003"/>
                    <a:pt x="7768" y="327652"/>
                  </a:cubicBezTo>
                  <a:lnTo>
                    <a:pt x="185836" y="21598"/>
                  </a:lnTo>
                  <a:cubicBezTo>
                    <a:pt x="193616" y="8226"/>
                    <a:pt x="207919" y="0"/>
                    <a:pt x="223389" y="0"/>
                  </a:cubicBezTo>
                  <a:lnTo>
                    <a:pt x="1290763" y="0"/>
                  </a:lnTo>
                  <a:cubicBezTo>
                    <a:pt x="1306233" y="0"/>
                    <a:pt x="1320536" y="8226"/>
                    <a:pt x="1328316" y="21598"/>
                  </a:cubicBezTo>
                  <a:lnTo>
                    <a:pt x="1506384" y="327652"/>
                  </a:lnTo>
                  <a:cubicBezTo>
                    <a:pt x="1514152" y="341003"/>
                    <a:pt x="1514152" y="357497"/>
                    <a:pt x="1506384" y="370848"/>
                  </a:cubicBezTo>
                  <a:close/>
                </a:path>
              </a:pathLst>
            </a:custGeom>
            <a:gradFill rotWithShape="1">
              <a:gsLst>
                <a:gs pos="0">
                  <a:srgbClr val="F5D60A">
                    <a:alpha val="100000"/>
                  </a:srgbClr>
                </a:gs>
                <a:gs pos="100000">
                  <a:srgbClr val="8372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9" name="Group 9"/>
          <p:cNvGrpSpPr/>
          <p:nvPr/>
        </p:nvGrpSpPr>
        <p:grpSpPr>
          <a:xfrm rot="-2952733">
            <a:off x="4470893" y="6289538"/>
            <a:ext cx="14073358" cy="6451356"/>
            <a:chOff x="0" y="0"/>
            <a:chExt cx="1523748" cy="698500"/>
          </a:xfrm>
        </p:grpSpPr>
        <p:sp>
          <p:nvSpPr>
            <p:cNvPr id="10" name="Freeform 10"/>
            <p:cNvSpPr/>
            <p:nvPr/>
          </p:nvSpPr>
          <p:spPr>
            <a:xfrm>
              <a:off x="6232" y="0"/>
              <a:ext cx="1511283" cy="698500"/>
            </a:xfrm>
            <a:custGeom>
              <a:avLst/>
              <a:gdLst/>
              <a:ahLst/>
              <a:cxnLst/>
              <a:rect l="l" t="t" r="r" b="b"/>
              <a:pathLst>
                <a:path w="1511283" h="698500">
                  <a:moveTo>
                    <a:pt x="1501194" y="377304"/>
                  </a:moveTo>
                  <a:lnTo>
                    <a:pt x="1330638" y="670446"/>
                  </a:lnTo>
                  <a:cubicBezTo>
                    <a:pt x="1320533" y="687815"/>
                    <a:pt x="1301954" y="698500"/>
                    <a:pt x="1281860" y="698500"/>
                  </a:cubicBezTo>
                  <a:lnTo>
                    <a:pt x="229425" y="698500"/>
                  </a:lnTo>
                  <a:cubicBezTo>
                    <a:pt x="209330" y="698500"/>
                    <a:pt x="190751" y="687815"/>
                    <a:pt x="180646" y="670446"/>
                  </a:cubicBezTo>
                  <a:lnTo>
                    <a:pt x="10090" y="377304"/>
                  </a:lnTo>
                  <a:cubicBezTo>
                    <a:pt x="0" y="359962"/>
                    <a:pt x="0" y="338538"/>
                    <a:pt x="10090" y="321196"/>
                  </a:cubicBezTo>
                  <a:lnTo>
                    <a:pt x="180646" y="28054"/>
                  </a:lnTo>
                  <a:cubicBezTo>
                    <a:pt x="190751" y="10685"/>
                    <a:pt x="209330" y="0"/>
                    <a:pt x="229425" y="0"/>
                  </a:cubicBezTo>
                  <a:lnTo>
                    <a:pt x="1281860" y="0"/>
                  </a:lnTo>
                  <a:cubicBezTo>
                    <a:pt x="1301954" y="0"/>
                    <a:pt x="1320533" y="10685"/>
                    <a:pt x="1330638" y="28054"/>
                  </a:cubicBezTo>
                  <a:lnTo>
                    <a:pt x="1501194" y="321196"/>
                  </a:lnTo>
                  <a:cubicBezTo>
                    <a:pt x="1511284" y="338538"/>
                    <a:pt x="1511284" y="359962"/>
                    <a:pt x="1501194" y="377304"/>
                  </a:cubicBezTo>
                  <a:close/>
                </a:path>
              </a:pathLst>
            </a:custGeom>
            <a:gradFill rotWithShape="1">
              <a:gsLst>
                <a:gs pos="0">
                  <a:srgbClr val="020D47">
                    <a:alpha val="100000"/>
                  </a:srgbClr>
                </a:gs>
                <a:gs pos="100000">
                  <a:srgbClr val="020D4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-2768637">
            <a:off x="6952177" y="1888821"/>
            <a:ext cx="11500734" cy="7808097"/>
            <a:chOff x="0" y="0"/>
            <a:chExt cx="1523748" cy="698500"/>
          </a:xfrm>
        </p:grpSpPr>
        <p:sp>
          <p:nvSpPr>
            <p:cNvPr id="13" name="Freeform 13"/>
            <p:cNvSpPr/>
            <p:nvPr/>
          </p:nvSpPr>
          <p:spPr>
            <a:xfrm>
              <a:off x="5150" y="0"/>
              <a:ext cx="1513449" cy="698500"/>
            </a:xfrm>
            <a:custGeom>
              <a:avLst/>
              <a:gdLst/>
              <a:ahLst/>
              <a:cxnLst/>
              <a:rect l="l" t="t" r="r" b="b"/>
              <a:pathLst>
                <a:path w="1513449" h="698500">
                  <a:moveTo>
                    <a:pt x="1505112" y="372429"/>
                  </a:moveTo>
                  <a:lnTo>
                    <a:pt x="1328884" y="675321"/>
                  </a:lnTo>
                  <a:cubicBezTo>
                    <a:pt x="1320535" y="689672"/>
                    <a:pt x="1305184" y="698500"/>
                    <a:pt x="1288581" y="698500"/>
                  </a:cubicBezTo>
                  <a:lnTo>
                    <a:pt x="224867" y="698500"/>
                  </a:lnTo>
                  <a:cubicBezTo>
                    <a:pt x="208264" y="698500"/>
                    <a:pt x="192913" y="689672"/>
                    <a:pt x="184564" y="675321"/>
                  </a:cubicBezTo>
                  <a:lnTo>
                    <a:pt x="8336" y="372429"/>
                  </a:lnTo>
                  <a:cubicBezTo>
                    <a:pt x="0" y="358101"/>
                    <a:pt x="0" y="340399"/>
                    <a:pt x="8336" y="326071"/>
                  </a:cubicBezTo>
                  <a:lnTo>
                    <a:pt x="184564" y="23179"/>
                  </a:lnTo>
                  <a:cubicBezTo>
                    <a:pt x="192913" y="8828"/>
                    <a:pt x="208264" y="0"/>
                    <a:pt x="224867" y="0"/>
                  </a:cubicBezTo>
                  <a:lnTo>
                    <a:pt x="1288581" y="0"/>
                  </a:lnTo>
                  <a:cubicBezTo>
                    <a:pt x="1305184" y="0"/>
                    <a:pt x="1320535" y="8828"/>
                    <a:pt x="1328884" y="23179"/>
                  </a:cubicBezTo>
                  <a:lnTo>
                    <a:pt x="1505112" y="326071"/>
                  </a:lnTo>
                  <a:cubicBezTo>
                    <a:pt x="1513449" y="340399"/>
                    <a:pt x="1513449" y="358101"/>
                    <a:pt x="1505112" y="372429"/>
                  </a:cubicBezTo>
                  <a:close/>
                </a:path>
              </a:pathLst>
            </a:custGeom>
            <a:gradFill rotWithShape="1">
              <a:gsLst>
                <a:gs pos="0">
                  <a:srgbClr val="F5D60A">
                    <a:alpha val="100000"/>
                  </a:srgbClr>
                </a:gs>
                <a:gs pos="100000">
                  <a:srgbClr val="A18C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7" name="Freeform 17"/>
          <p:cNvSpPr/>
          <p:nvPr/>
        </p:nvSpPr>
        <p:spPr>
          <a:xfrm>
            <a:off x="8287842" y="3715864"/>
            <a:ext cx="5118412" cy="5118412"/>
          </a:xfrm>
          <a:custGeom>
            <a:avLst/>
            <a:gdLst/>
            <a:ahLst/>
            <a:cxnLst/>
            <a:rect l="l" t="t" r="r" b="b"/>
            <a:pathLst>
              <a:path w="5118412" h="5118412">
                <a:moveTo>
                  <a:pt x="0" y="0"/>
                </a:moveTo>
                <a:lnTo>
                  <a:pt x="5118411" y="0"/>
                </a:lnTo>
                <a:lnTo>
                  <a:pt x="5118411" y="5118412"/>
                </a:lnTo>
                <a:lnTo>
                  <a:pt x="0" y="51184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p>
            <a:endParaRPr lang="en-US"/>
          </a:p>
        </p:txBody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8869938" y="4297960"/>
            <a:ext cx="3954220" cy="3954220"/>
            <a:chOff x="0" y="0"/>
            <a:chExt cx="6350889" cy="6350889"/>
          </a:xfrm>
        </p:grpSpPr>
        <p:sp>
          <p:nvSpPr>
            <p:cNvPr id="19" name="Freeform 19"/>
            <p:cNvSpPr/>
            <p:nvPr/>
          </p:nvSpPr>
          <p:spPr>
            <a:xfrm>
              <a:off x="63500" y="63500"/>
              <a:ext cx="6223889" cy="6223762"/>
            </a:xfrm>
            <a:custGeom>
              <a:avLst/>
              <a:gdLst/>
              <a:ahLst/>
              <a:cxnLst/>
              <a:rect l="l" t="t" r="r" b="b"/>
              <a:pathLst>
                <a:path w="6223889" h="6223762">
                  <a:moveTo>
                    <a:pt x="6223889" y="3111881"/>
                  </a:moveTo>
                  <a:cubicBezTo>
                    <a:pt x="6223889" y="4830572"/>
                    <a:pt x="4830572" y="6223762"/>
                    <a:pt x="3112008" y="6223762"/>
                  </a:cubicBezTo>
                  <a:cubicBezTo>
                    <a:pt x="1393444" y="6223762"/>
                    <a:pt x="0" y="4830572"/>
                    <a:pt x="0" y="3111881"/>
                  </a:cubicBezTo>
                  <a:cubicBezTo>
                    <a:pt x="0" y="1393190"/>
                    <a:pt x="1393317" y="0"/>
                    <a:pt x="3111881" y="0"/>
                  </a:cubicBezTo>
                  <a:cubicBezTo>
                    <a:pt x="4830445" y="0"/>
                    <a:pt x="6223889" y="1393317"/>
                    <a:pt x="6223889" y="3111881"/>
                  </a:cubicBezTo>
                  <a:close/>
                </a:path>
              </a:pathLst>
            </a:custGeom>
            <a:blipFill>
              <a:blip r:embed="rId5"/>
              <a:stretch>
                <a:fillRect l="-28583" r="-28583"/>
              </a:stretch>
            </a:blip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350889" cy="6350762"/>
            </a:xfrm>
            <a:custGeom>
              <a:avLst/>
              <a:gdLst/>
              <a:ahLst/>
              <a:cxnLst/>
              <a:rect l="l" t="t" r="r" b="b"/>
              <a:pathLst>
                <a:path w="6350889" h="6350762">
                  <a:moveTo>
                    <a:pt x="6350889" y="3175381"/>
                  </a:moveTo>
                  <a:cubicBezTo>
                    <a:pt x="6350889" y="4023614"/>
                    <a:pt x="6020562" y="4821047"/>
                    <a:pt x="5420868" y="5420741"/>
                  </a:cubicBezTo>
                  <a:cubicBezTo>
                    <a:pt x="4821174" y="6020436"/>
                    <a:pt x="4023741" y="6350762"/>
                    <a:pt x="3175508" y="6350762"/>
                  </a:cubicBezTo>
                  <a:cubicBezTo>
                    <a:pt x="2327275" y="6350762"/>
                    <a:pt x="1529842" y="6020435"/>
                    <a:pt x="930148" y="5420741"/>
                  </a:cubicBezTo>
                  <a:cubicBezTo>
                    <a:pt x="330327" y="4821047"/>
                    <a:pt x="0" y="4023614"/>
                    <a:pt x="0" y="3175381"/>
                  </a:cubicBezTo>
                  <a:cubicBezTo>
                    <a:pt x="0" y="2327148"/>
                    <a:pt x="330327" y="1529715"/>
                    <a:pt x="930021" y="930021"/>
                  </a:cubicBezTo>
                  <a:cubicBezTo>
                    <a:pt x="1529715" y="330327"/>
                    <a:pt x="2327275" y="0"/>
                    <a:pt x="3175381" y="0"/>
                  </a:cubicBezTo>
                  <a:cubicBezTo>
                    <a:pt x="4023614" y="0"/>
                    <a:pt x="4821047" y="330327"/>
                    <a:pt x="5420741" y="930021"/>
                  </a:cubicBezTo>
                  <a:cubicBezTo>
                    <a:pt x="6020562" y="1529842"/>
                    <a:pt x="6350889" y="2327275"/>
                    <a:pt x="6350889" y="3175381"/>
                  </a:cubicBezTo>
                  <a:close/>
                </a:path>
              </a:pathLst>
            </a:custGeom>
            <a:blipFill>
              <a:blip r:embed="rId6"/>
              <a:stretch>
                <a:fillRect l="-30" r="-30"/>
              </a:stretch>
            </a:blipFill>
          </p:spPr>
        </p:sp>
      </p:grpSp>
      <p:grpSp>
        <p:nvGrpSpPr>
          <p:cNvPr id="21" name="Group 21"/>
          <p:cNvGrpSpPr/>
          <p:nvPr/>
        </p:nvGrpSpPr>
        <p:grpSpPr>
          <a:xfrm rot="2496655">
            <a:off x="5540325" y="7200316"/>
            <a:ext cx="104401" cy="4150774"/>
            <a:chOff x="0" y="0"/>
            <a:chExt cx="27497" cy="109320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7497" cy="1093208"/>
            </a:xfrm>
            <a:custGeom>
              <a:avLst/>
              <a:gdLst/>
              <a:ahLst/>
              <a:cxnLst/>
              <a:rect l="l" t="t" r="r" b="b"/>
              <a:pathLst>
                <a:path w="27497" h="1093208">
                  <a:moveTo>
                    <a:pt x="0" y="0"/>
                  </a:moveTo>
                  <a:lnTo>
                    <a:pt x="27497" y="0"/>
                  </a:lnTo>
                  <a:lnTo>
                    <a:pt x="27497" y="1093208"/>
                  </a:lnTo>
                  <a:lnTo>
                    <a:pt x="0" y="1093208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27497" cy="11313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24" name="Group 24"/>
          <p:cNvGrpSpPr/>
          <p:nvPr/>
        </p:nvGrpSpPr>
        <p:grpSpPr>
          <a:xfrm rot="2496655">
            <a:off x="16558745" y="7709077"/>
            <a:ext cx="125446" cy="5656806"/>
            <a:chOff x="0" y="0"/>
            <a:chExt cx="33039" cy="148985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3039" cy="1489858"/>
            </a:xfrm>
            <a:custGeom>
              <a:avLst/>
              <a:gdLst/>
              <a:ahLst/>
              <a:cxnLst/>
              <a:rect l="l" t="t" r="r" b="b"/>
              <a:pathLst>
                <a:path w="33039" h="1489858">
                  <a:moveTo>
                    <a:pt x="0" y="0"/>
                  </a:moveTo>
                  <a:lnTo>
                    <a:pt x="33039" y="0"/>
                  </a:lnTo>
                  <a:lnTo>
                    <a:pt x="33039" y="1489858"/>
                  </a:lnTo>
                  <a:lnTo>
                    <a:pt x="0" y="1489858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33039" cy="1527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27" name="Group 27"/>
          <p:cNvGrpSpPr/>
          <p:nvPr/>
        </p:nvGrpSpPr>
        <p:grpSpPr>
          <a:xfrm rot="-8182338">
            <a:off x="11959085" y="-2221161"/>
            <a:ext cx="151226" cy="5241759"/>
            <a:chOff x="0" y="0"/>
            <a:chExt cx="39829" cy="138054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9829" cy="1380546"/>
            </a:xfrm>
            <a:custGeom>
              <a:avLst/>
              <a:gdLst/>
              <a:ahLst/>
              <a:cxnLst/>
              <a:rect l="l" t="t" r="r" b="b"/>
              <a:pathLst>
                <a:path w="39829" h="1380546">
                  <a:moveTo>
                    <a:pt x="0" y="0"/>
                  </a:moveTo>
                  <a:lnTo>
                    <a:pt x="39829" y="0"/>
                  </a:lnTo>
                  <a:lnTo>
                    <a:pt x="39829" y="1380546"/>
                  </a:lnTo>
                  <a:lnTo>
                    <a:pt x="0" y="138054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39829" cy="1418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30" name="Group 30"/>
          <p:cNvGrpSpPr/>
          <p:nvPr/>
        </p:nvGrpSpPr>
        <p:grpSpPr>
          <a:xfrm rot="5400000">
            <a:off x="10313223" y="6951473"/>
            <a:ext cx="143428" cy="6042633"/>
            <a:chOff x="0" y="0"/>
            <a:chExt cx="37775" cy="1591475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7775" cy="1591475"/>
            </a:xfrm>
            <a:custGeom>
              <a:avLst/>
              <a:gdLst/>
              <a:ahLst/>
              <a:cxnLst/>
              <a:rect l="l" t="t" r="r" b="b"/>
              <a:pathLst>
                <a:path w="37775" h="1591475">
                  <a:moveTo>
                    <a:pt x="0" y="0"/>
                  </a:moveTo>
                  <a:lnTo>
                    <a:pt x="37775" y="0"/>
                  </a:lnTo>
                  <a:lnTo>
                    <a:pt x="37775" y="1591475"/>
                  </a:lnTo>
                  <a:lnTo>
                    <a:pt x="0" y="1591475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37775" cy="1629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33" name="Freeform 33"/>
          <p:cNvSpPr/>
          <p:nvPr/>
        </p:nvSpPr>
        <p:spPr>
          <a:xfrm rot="-2811459">
            <a:off x="6899522" y="6991161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 rot="-2935178">
            <a:off x="9140217" y="262078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 rot="-2935178">
            <a:off x="17422526" y="8810592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13636328" y="9852373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37"/>
          <p:cNvSpPr/>
          <p:nvPr/>
        </p:nvSpPr>
        <p:spPr>
          <a:xfrm flipV="1">
            <a:off x="-1215091" y="8158798"/>
            <a:ext cx="4104513" cy="4114800"/>
          </a:xfrm>
          <a:custGeom>
            <a:avLst/>
            <a:gdLst/>
            <a:ahLst/>
            <a:cxnLst/>
            <a:rect l="l" t="t" r="r" b="b"/>
            <a:pathLst>
              <a:path w="4104513" h="4114800">
                <a:moveTo>
                  <a:pt x="0" y="4114800"/>
                </a:moveTo>
                <a:lnTo>
                  <a:pt x="4104513" y="4114800"/>
                </a:lnTo>
                <a:lnTo>
                  <a:pt x="4104513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1">
              <a:alphaModFix amt="13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8" name="Freeform 38"/>
          <p:cNvSpPr/>
          <p:nvPr/>
        </p:nvSpPr>
        <p:spPr>
          <a:xfrm>
            <a:off x="9429918" y="704125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5"/>
                </a:lnTo>
                <a:lnTo>
                  <a:pt x="0" y="30937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39" name="Freeform 39"/>
          <p:cNvSpPr/>
          <p:nvPr/>
        </p:nvSpPr>
        <p:spPr>
          <a:xfrm flipH="1">
            <a:off x="8697457" y="9103612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1066812" y="0"/>
                </a:moveTo>
                <a:lnTo>
                  <a:pt x="0" y="0"/>
                </a:lnTo>
                <a:lnTo>
                  <a:pt x="0" y="309376"/>
                </a:lnTo>
                <a:lnTo>
                  <a:pt x="1066812" y="309376"/>
                </a:lnTo>
                <a:lnTo>
                  <a:pt x="1066812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grpSp>
        <p:nvGrpSpPr>
          <p:cNvPr id="40" name="Group 40"/>
          <p:cNvGrpSpPr/>
          <p:nvPr/>
        </p:nvGrpSpPr>
        <p:grpSpPr>
          <a:xfrm>
            <a:off x="-384906" y="5030504"/>
            <a:ext cx="7394661" cy="751036"/>
            <a:chOff x="0" y="0"/>
            <a:chExt cx="1947565" cy="197804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1947565" cy="197804"/>
            </a:xfrm>
            <a:custGeom>
              <a:avLst/>
              <a:gdLst/>
              <a:ahLst/>
              <a:cxnLst/>
              <a:rect l="l" t="t" r="r" b="b"/>
              <a:pathLst>
                <a:path w="1947565" h="197804">
                  <a:moveTo>
                    <a:pt x="98902" y="0"/>
                  </a:moveTo>
                  <a:lnTo>
                    <a:pt x="1848663" y="0"/>
                  </a:lnTo>
                  <a:cubicBezTo>
                    <a:pt x="1903285" y="0"/>
                    <a:pt x="1947565" y="44280"/>
                    <a:pt x="1947565" y="98902"/>
                  </a:cubicBezTo>
                  <a:lnTo>
                    <a:pt x="1947565" y="98902"/>
                  </a:lnTo>
                  <a:cubicBezTo>
                    <a:pt x="1947565" y="153524"/>
                    <a:pt x="1903285" y="197804"/>
                    <a:pt x="1848663" y="197804"/>
                  </a:cubicBezTo>
                  <a:lnTo>
                    <a:pt x="98902" y="197804"/>
                  </a:lnTo>
                  <a:cubicBezTo>
                    <a:pt x="44280" y="197804"/>
                    <a:pt x="0" y="153524"/>
                    <a:pt x="0" y="98902"/>
                  </a:cubicBezTo>
                  <a:lnTo>
                    <a:pt x="0" y="98902"/>
                  </a:lnTo>
                  <a:cubicBezTo>
                    <a:pt x="0" y="44280"/>
                    <a:pt x="44280" y="0"/>
                    <a:pt x="98902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38100"/>
              <a:ext cx="1947565" cy="2359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43" name="Freeform 43"/>
          <p:cNvSpPr/>
          <p:nvPr/>
        </p:nvSpPr>
        <p:spPr>
          <a:xfrm>
            <a:off x="734384" y="8762533"/>
            <a:ext cx="434163" cy="434163"/>
          </a:xfrm>
          <a:custGeom>
            <a:avLst/>
            <a:gdLst/>
            <a:ahLst/>
            <a:cxnLst/>
            <a:rect l="l" t="t" r="r" b="b"/>
            <a:pathLst>
              <a:path w="434163" h="434163">
                <a:moveTo>
                  <a:pt x="0" y="0"/>
                </a:moveTo>
                <a:lnTo>
                  <a:pt x="434163" y="0"/>
                </a:lnTo>
                <a:lnTo>
                  <a:pt x="434163" y="434162"/>
                </a:lnTo>
                <a:lnTo>
                  <a:pt x="0" y="43416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grpSp>
        <p:nvGrpSpPr>
          <p:cNvPr id="44" name="Group 44"/>
          <p:cNvGrpSpPr/>
          <p:nvPr/>
        </p:nvGrpSpPr>
        <p:grpSpPr>
          <a:xfrm>
            <a:off x="367665" y="6391275"/>
            <a:ext cx="4765675" cy="2397125"/>
            <a:chOff x="0" y="0"/>
            <a:chExt cx="1045532" cy="408304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045532" cy="408304"/>
            </a:xfrm>
            <a:custGeom>
              <a:avLst/>
              <a:gdLst/>
              <a:ahLst/>
              <a:cxnLst/>
              <a:rect l="l" t="t" r="r" b="b"/>
              <a:pathLst>
                <a:path w="1045532" h="408304">
                  <a:moveTo>
                    <a:pt x="44855" y="0"/>
                  </a:moveTo>
                  <a:lnTo>
                    <a:pt x="1000677" y="0"/>
                  </a:lnTo>
                  <a:cubicBezTo>
                    <a:pt x="1012573" y="0"/>
                    <a:pt x="1023982" y="4726"/>
                    <a:pt x="1032394" y="13138"/>
                  </a:cubicBezTo>
                  <a:cubicBezTo>
                    <a:pt x="1040806" y="21550"/>
                    <a:pt x="1045532" y="32959"/>
                    <a:pt x="1045532" y="44855"/>
                  </a:cubicBezTo>
                  <a:lnTo>
                    <a:pt x="1045532" y="363449"/>
                  </a:lnTo>
                  <a:cubicBezTo>
                    <a:pt x="1045532" y="375345"/>
                    <a:pt x="1040806" y="386754"/>
                    <a:pt x="1032394" y="395166"/>
                  </a:cubicBezTo>
                  <a:cubicBezTo>
                    <a:pt x="1023982" y="403578"/>
                    <a:pt x="1012573" y="408304"/>
                    <a:pt x="1000677" y="408304"/>
                  </a:cubicBezTo>
                  <a:lnTo>
                    <a:pt x="44855" y="408304"/>
                  </a:lnTo>
                  <a:cubicBezTo>
                    <a:pt x="20082" y="408304"/>
                    <a:pt x="0" y="388221"/>
                    <a:pt x="0" y="363449"/>
                  </a:cubicBezTo>
                  <a:lnTo>
                    <a:pt x="0" y="44855"/>
                  </a:lnTo>
                  <a:cubicBezTo>
                    <a:pt x="0" y="32959"/>
                    <a:pt x="4726" y="21550"/>
                    <a:pt x="13138" y="13138"/>
                  </a:cubicBezTo>
                  <a:cubicBezTo>
                    <a:pt x="21550" y="4726"/>
                    <a:pt x="32959" y="0"/>
                    <a:pt x="448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rnd">
              <a:solidFill>
                <a:srgbClr val="FFE012"/>
              </a:solidFill>
              <a:prstDash val="solid"/>
              <a:round/>
            </a:ln>
          </p:spPr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1045532" cy="4464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4471190" y="6270422"/>
            <a:ext cx="701878" cy="701878"/>
            <a:chOff x="0" y="0"/>
            <a:chExt cx="812800" cy="8128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8231614" y="3062614"/>
            <a:ext cx="391889" cy="391889"/>
            <a:chOff x="0" y="0"/>
            <a:chExt cx="812800" cy="81280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8357385" y="1668839"/>
            <a:ext cx="680143" cy="680143"/>
            <a:chOff x="0" y="0"/>
            <a:chExt cx="812800" cy="812800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6535143" y="6377610"/>
            <a:ext cx="391889" cy="391889"/>
            <a:chOff x="0" y="0"/>
            <a:chExt cx="812800" cy="81280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5500936" y="7349259"/>
            <a:ext cx="680143" cy="680143"/>
            <a:chOff x="0" y="0"/>
            <a:chExt cx="812800" cy="81280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61" name="TextBox 6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62" name="Freeform 62"/>
          <p:cNvSpPr/>
          <p:nvPr/>
        </p:nvSpPr>
        <p:spPr>
          <a:xfrm>
            <a:off x="470967" y="255320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  <p:sp>
        <p:nvSpPr>
          <p:cNvPr id="63" name="TextBox 63"/>
          <p:cNvSpPr txBox="1"/>
          <p:nvPr/>
        </p:nvSpPr>
        <p:spPr>
          <a:xfrm>
            <a:off x="367930" y="3696814"/>
            <a:ext cx="6827984" cy="848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50"/>
              </a:lnSpc>
            </a:pPr>
            <a:r>
              <a:rPr lang="en-US" sz="5795" b="1" spc="-173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    AI in education</a:t>
            </a:r>
            <a:endParaRPr lang="en-US" sz="5795" b="1" spc="-173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4" name="TextBox 64"/>
          <p:cNvSpPr txBox="1"/>
          <p:nvPr/>
        </p:nvSpPr>
        <p:spPr>
          <a:xfrm>
            <a:off x="-52457" y="1593654"/>
            <a:ext cx="7668757" cy="1956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55"/>
              </a:lnSpc>
              <a:spcBef>
                <a:spcPct val="0"/>
              </a:spcBef>
            </a:pPr>
            <a:r>
              <a:rPr lang="en-US" sz="5470" b="1" dirty="0">
                <a:solidFill>
                  <a:srgbClr val="FFFFFF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A 2-days National Level Hackathon on </a:t>
            </a:r>
            <a:endParaRPr lang="en-US" sz="5470" b="1" dirty="0">
              <a:solidFill>
                <a:srgbClr val="FFFFFF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5" name="TextBox 65"/>
          <p:cNvSpPr txBox="1"/>
          <p:nvPr/>
        </p:nvSpPr>
        <p:spPr>
          <a:xfrm>
            <a:off x="1028700" y="5074976"/>
            <a:ext cx="5506443" cy="589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95"/>
              </a:lnSpc>
              <a:spcBef>
                <a:spcPct val="0"/>
              </a:spcBef>
            </a:pPr>
            <a:r>
              <a:rPr lang="en-US" sz="3285" b="1" spc="328" dirty="0">
                <a:solidFill>
                  <a:srgbClr val="020D47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EDUCATIONAL</a:t>
            </a:r>
            <a:endParaRPr lang="en-US" sz="3285" b="1" spc="328">
              <a:solidFill>
                <a:srgbClr val="020D47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6" name="TextBox 66"/>
          <p:cNvSpPr txBox="1"/>
          <p:nvPr/>
        </p:nvSpPr>
        <p:spPr>
          <a:xfrm>
            <a:off x="1325762" y="8756119"/>
            <a:ext cx="5133180" cy="372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sz="212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www.samadhan.sistec.ac.in/</a:t>
            </a:r>
            <a:endParaRPr lang="en-US" sz="212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67" name="TextBox 67"/>
          <p:cNvSpPr txBox="1"/>
          <p:nvPr/>
        </p:nvSpPr>
        <p:spPr>
          <a:xfrm>
            <a:off x="510540" y="6854825"/>
            <a:ext cx="4990465" cy="74866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3475"/>
              </a:lnSpc>
              <a:spcBef>
                <a:spcPct val="0"/>
              </a:spcBef>
            </a:pPr>
            <a:r>
              <a:rPr lang="en-US" sz="2480" b="1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Team Leader:</a:t>
            </a:r>
            <a:endParaRPr lang="en-US" sz="2480" b="1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  <a:p>
            <a:pPr algn="l">
              <a:lnSpc>
                <a:spcPts val="3475"/>
              </a:lnSpc>
              <a:spcBef>
                <a:spcPct val="0"/>
              </a:spcBef>
            </a:pPr>
            <a:r>
              <a:rPr lang="en-US" sz="2480" b="1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Shreya Khasne</a:t>
            </a:r>
            <a:endParaRPr lang="en-US" sz="2480" b="1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8" name="TextBox 68"/>
          <p:cNvSpPr txBox="1"/>
          <p:nvPr/>
        </p:nvSpPr>
        <p:spPr>
          <a:xfrm>
            <a:off x="510540" y="7581265"/>
            <a:ext cx="3879215" cy="380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sz="21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Date of submission:5/9/2025</a:t>
            </a:r>
            <a:endParaRPr lang="en-US" sz="21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69" name="TextBox 69"/>
          <p:cNvSpPr txBox="1"/>
          <p:nvPr/>
        </p:nvSpPr>
        <p:spPr>
          <a:xfrm>
            <a:off x="533323" y="7963117"/>
            <a:ext cx="3679637" cy="761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sz="21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Sanjivani University,Kopergaon</a:t>
            </a:r>
            <a:endParaRPr lang="en-US" sz="21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70" name="TextBox 67"/>
          <p:cNvSpPr txBox="1"/>
          <p:nvPr/>
        </p:nvSpPr>
        <p:spPr>
          <a:xfrm>
            <a:off x="637540" y="6494145"/>
            <a:ext cx="3752215" cy="4451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75"/>
              </a:lnSpc>
              <a:spcBef>
                <a:spcPct val="0"/>
              </a:spcBef>
            </a:pPr>
            <a:r>
              <a:rPr lang="en-US" sz="2480" b="1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Team :The debugger </a:t>
            </a:r>
            <a:endParaRPr lang="en-US" sz="2480" b="1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42308" y="605856"/>
            <a:ext cx="11359450" cy="876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Evaluation Metrics</a:t>
            </a:r>
            <a:endParaRPr lang="en-US" sz="6190" b="1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76200" y="3467100"/>
            <a:ext cx="7768590" cy="63195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5440" lvl="1" indent="0" algn="l">
              <a:lnSpc>
                <a:spcPts val="4480"/>
              </a:lnSpc>
              <a:buFont typeface="Arial" panose="020B0604020202020204"/>
              <a:buNone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Anticipated Impact:</a:t>
            </a:r>
            <a:endParaRPr lang="en-US" altLang="en-US" sz="32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Better time management and study consistency.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Reduced exam stress and improved performance.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Higher student satisfaction and engagement.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Resource savings for institutions (less manual planning).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l">
              <a:lnSpc>
                <a:spcPts val="4480"/>
              </a:lnSpc>
              <a:buFont typeface="Arial" panose="020B0604020202020204"/>
              <a:buNone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3" name="Text Box 22"/>
          <p:cNvSpPr txBox="1"/>
          <p:nvPr/>
        </p:nvSpPr>
        <p:spPr>
          <a:xfrm>
            <a:off x="7010400" y="3370580"/>
            <a:ext cx="10451465" cy="67405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5440" lvl="1" indent="0" algn="l">
              <a:lnSpc>
                <a:spcPts val="4480"/>
              </a:lnSpc>
              <a:buFont typeface="Arial" panose="020B0604020202020204"/>
              <a:buNone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Key Metrics (KPIs):</a:t>
            </a:r>
            <a:endParaRPr lang="en-US" altLang="en-US" sz="32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Schedule Adherence: % of planned tasks completed.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User Engagement: Daily/weekly active users, usage time.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Accuracy: Effectiveness of adaptive schedules.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Student Feedback: Satisfaction ratings and survey results.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Academic Improvement: Grades, test scores, and syllabus completion.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endParaRPr lang="en-US"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03028" y="-776764"/>
            <a:ext cx="7121405" cy="6119958"/>
            <a:chOff x="0" y="0"/>
            <a:chExt cx="812800" cy="698500"/>
          </a:xfrm>
        </p:grpSpPr>
        <p:sp>
          <p:nvSpPr>
            <p:cNvPr id="3" name="Freeform 3"/>
            <p:cNvSpPr/>
            <p:nvPr/>
          </p:nvSpPr>
          <p:spPr>
            <a:xfrm>
              <a:off x="6054" y="0"/>
              <a:ext cx="800692" cy="698500"/>
            </a:xfrm>
            <a:custGeom>
              <a:avLst/>
              <a:gdLst/>
              <a:ahLst/>
              <a:cxnLst/>
              <a:rect l="l" t="t" r="r" b="b"/>
              <a:pathLst>
                <a:path w="800692" h="698500">
                  <a:moveTo>
                    <a:pt x="790891" y="376500"/>
                  </a:moveTo>
                  <a:lnTo>
                    <a:pt x="619401" y="671250"/>
                  </a:lnTo>
                  <a:cubicBezTo>
                    <a:pt x="609585" y="688121"/>
                    <a:pt x="591538" y="698500"/>
                    <a:pt x="572019" y="698500"/>
                  </a:cubicBezTo>
                  <a:lnTo>
                    <a:pt x="228673" y="698500"/>
                  </a:lnTo>
                  <a:cubicBezTo>
                    <a:pt x="209154" y="698500"/>
                    <a:pt x="191107" y="688121"/>
                    <a:pt x="181291" y="671250"/>
                  </a:cubicBezTo>
                  <a:lnTo>
                    <a:pt x="9801" y="376500"/>
                  </a:lnTo>
                  <a:cubicBezTo>
                    <a:pt x="0" y="359655"/>
                    <a:pt x="0" y="338845"/>
                    <a:pt x="9801" y="322000"/>
                  </a:cubicBezTo>
                  <a:lnTo>
                    <a:pt x="181291" y="27250"/>
                  </a:lnTo>
                  <a:cubicBezTo>
                    <a:pt x="191107" y="10379"/>
                    <a:pt x="209154" y="0"/>
                    <a:pt x="228673" y="0"/>
                  </a:cubicBezTo>
                  <a:lnTo>
                    <a:pt x="572019" y="0"/>
                  </a:lnTo>
                  <a:cubicBezTo>
                    <a:pt x="591538" y="0"/>
                    <a:pt x="609585" y="10379"/>
                    <a:pt x="619401" y="27250"/>
                  </a:cubicBezTo>
                  <a:lnTo>
                    <a:pt x="790891" y="322000"/>
                  </a:lnTo>
                  <a:cubicBezTo>
                    <a:pt x="800692" y="338845"/>
                    <a:pt x="800692" y="359655"/>
                    <a:pt x="790891" y="37650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403028" y="5112504"/>
            <a:ext cx="8342708" cy="7169515"/>
            <a:chOff x="0" y="0"/>
            <a:chExt cx="812800" cy="698500"/>
          </a:xfrm>
        </p:grpSpPr>
        <p:sp>
          <p:nvSpPr>
            <p:cNvPr id="6" name="Freeform 6"/>
            <p:cNvSpPr/>
            <p:nvPr/>
          </p:nvSpPr>
          <p:spPr>
            <a:xfrm>
              <a:off x="5168" y="0"/>
              <a:ext cx="802465" cy="698500"/>
            </a:xfrm>
            <a:custGeom>
              <a:avLst/>
              <a:gdLst/>
              <a:ahLst/>
              <a:cxnLst/>
              <a:rect l="l" t="t" r="r" b="b"/>
              <a:pathLst>
                <a:path w="802465" h="698500">
                  <a:moveTo>
                    <a:pt x="794098" y="372511"/>
                  </a:moveTo>
                  <a:lnTo>
                    <a:pt x="617966" y="675239"/>
                  </a:lnTo>
                  <a:cubicBezTo>
                    <a:pt x="609587" y="689640"/>
                    <a:pt x="594182" y="698500"/>
                    <a:pt x="577520" y="698500"/>
                  </a:cubicBezTo>
                  <a:lnTo>
                    <a:pt x="224944" y="698500"/>
                  </a:lnTo>
                  <a:cubicBezTo>
                    <a:pt x="208282" y="698500"/>
                    <a:pt x="192877" y="689640"/>
                    <a:pt x="184498" y="675239"/>
                  </a:cubicBezTo>
                  <a:lnTo>
                    <a:pt x="8366" y="372511"/>
                  </a:lnTo>
                  <a:cubicBezTo>
                    <a:pt x="0" y="358132"/>
                    <a:pt x="0" y="340368"/>
                    <a:pt x="8366" y="325989"/>
                  </a:cubicBezTo>
                  <a:lnTo>
                    <a:pt x="184498" y="23261"/>
                  </a:lnTo>
                  <a:cubicBezTo>
                    <a:pt x="192877" y="8860"/>
                    <a:pt x="208282" y="0"/>
                    <a:pt x="224944" y="0"/>
                  </a:cubicBezTo>
                  <a:lnTo>
                    <a:pt x="577520" y="0"/>
                  </a:lnTo>
                  <a:cubicBezTo>
                    <a:pt x="594182" y="0"/>
                    <a:pt x="609587" y="8860"/>
                    <a:pt x="617966" y="23261"/>
                  </a:cubicBezTo>
                  <a:lnTo>
                    <a:pt x="794098" y="325989"/>
                  </a:lnTo>
                  <a:cubicBezTo>
                    <a:pt x="802464" y="340368"/>
                    <a:pt x="802464" y="358132"/>
                    <a:pt x="794098" y="372511"/>
                  </a:cubicBezTo>
                  <a:close/>
                </a:path>
              </a:pathLst>
            </a:custGeom>
            <a:solidFill>
              <a:srgbClr val="FFE01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946189" y="1589738"/>
            <a:ext cx="8207729" cy="7107523"/>
            <a:chOff x="0" y="0"/>
            <a:chExt cx="4282440" cy="3708400"/>
          </a:xfrm>
        </p:grpSpPr>
        <p:sp>
          <p:nvSpPr>
            <p:cNvPr id="9" name="Freeform 9"/>
            <p:cNvSpPr/>
            <p:nvPr/>
          </p:nvSpPr>
          <p:spPr>
            <a:xfrm>
              <a:off x="42629" y="0"/>
              <a:ext cx="4197183" cy="3708400"/>
            </a:xfrm>
            <a:custGeom>
              <a:avLst/>
              <a:gdLst/>
              <a:ahLst/>
              <a:cxnLst/>
              <a:rect l="l" t="t" r="r" b="b"/>
              <a:pathLst>
                <a:path w="4197183" h="3708400">
                  <a:moveTo>
                    <a:pt x="2945563" y="0"/>
                  </a:moveTo>
                  <a:lnTo>
                    <a:pt x="1251619" y="0"/>
                  </a:lnTo>
                  <a:cubicBezTo>
                    <a:pt x="1113231" y="0"/>
                    <a:pt x="985354" y="73827"/>
                    <a:pt x="916155" y="193672"/>
                  </a:cubicBezTo>
                  <a:lnTo>
                    <a:pt x="69197" y="1660528"/>
                  </a:lnTo>
                  <a:cubicBezTo>
                    <a:pt x="0" y="1780371"/>
                    <a:pt x="0" y="1928029"/>
                    <a:pt x="69197" y="2047872"/>
                  </a:cubicBezTo>
                  <a:lnTo>
                    <a:pt x="916155" y="3514728"/>
                  </a:lnTo>
                  <a:cubicBezTo>
                    <a:pt x="985354" y="3634573"/>
                    <a:pt x="1113231" y="3708400"/>
                    <a:pt x="1251619" y="3708400"/>
                  </a:cubicBezTo>
                  <a:lnTo>
                    <a:pt x="2945563" y="3708400"/>
                  </a:lnTo>
                  <a:cubicBezTo>
                    <a:pt x="3083951" y="3708400"/>
                    <a:pt x="3211829" y="3634573"/>
                    <a:pt x="3281027" y="3514728"/>
                  </a:cubicBezTo>
                  <a:lnTo>
                    <a:pt x="4127985" y="2047872"/>
                  </a:lnTo>
                  <a:cubicBezTo>
                    <a:pt x="4197183" y="1928029"/>
                    <a:pt x="4197183" y="1780371"/>
                    <a:pt x="4127985" y="1660528"/>
                  </a:cubicBezTo>
                  <a:lnTo>
                    <a:pt x="3281027" y="193672"/>
                  </a:lnTo>
                  <a:cubicBezTo>
                    <a:pt x="3211828" y="73827"/>
                    <a:pt x="3083951" y="0"/>
                    <a:pt x="2945563" y="0"/>
                  </a:cubicBezTo>
                  <a:close/>
                </a:path>
              </a:pathLst>
            </a:custGeom>
            <a:blipFill>
              <a:blip r:embed="rId1"/>
              <a:stretch>
                <a:fillRect l="-16858" r="-16858"/>
              </a:stretch>
            </a:blipFill>
            <a:ln w="371475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id="10" name="Group 10"/>
          <p:cNvGrpSpPr/>
          <p:nvPr/>
        </p:nvGrpSpPr>
        <p:grpSpPr>
          <a:xfrm rot="1804263">
            <a:off x="6564051" y="8262794"/>
            <a:ext cx="214148" cy="2936199"/>
            <a:chOff x="0" y="0"/>
            <a:chExt cx="56401" cy="7733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6401" cy="773320"/>
            </a:xfrm>
            <a:custGeom>
              <a:avLst/>
              <a:gdLst/>
              <a:ahLst/>
              <a:cxnLst/>
              <a:rect l="l" t="t" r="r" b="b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6401" cy="8114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 rot="8978078">
            <a:off x="5203516" y="-688008"/>
            <a:ext cx="214148" cy="2936199"/>
            <a:chOff x="0" y="0"/>
            <a:chExt cx="56401" cy="7733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6401" cy="773320"/>
            </a:xfrm>
            <a:custGeom>
              <a:avLst/>
              <a:gdLst/>
              <a:ahLst/>
              <a:cxnLst/>
              <a:rect l="l" t="t" r="r" b="b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56401" cy="8114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128680" y="2100924"/>
            <a:ext cx="432085" cy="432085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723638" y="7735954"/>
            <a:ext cx="432085" cy="432085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22"/>
          <p:cNvSpPr/>
          <p:nvPr/>
        </p:nvSpPr>
        <p:spPr>
          <a:xfrm>
            <a:off x="4266574" y="913895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629565" y="90935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24" name="Group 24"/>
          <p:cNvGrpSpPr/>
          <p:nvPr/>
        </p:nvGrpSpPr>
        <p:grpSpPr>
          <a:xfrm rot="-5400000">
            <a:off x="12283180" y="328060"/>
            <a:ext cx="873040" cy="12485669"/>
            <a:chOff x="0" y="-19703"/>
            <a:chExt cx="229936" cy="328840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4446" cy="3250307"/>
            </a:xfrm>
            <a:custGeom>
              <a:avLst/>
              <a:gdLst/>
              <a:ahLst/>
              <a:cxnLst/>
              <a:rect l="l" t="t" r="r" b="b"/>
              <a:pathLst>
                <a:path w="184446" h="3250307">
                  <a:moveTo>
                    <a:pt x="0" y="0"/>
                  </a:moveTo>
                  <a:lnTo>
                    <a:pt x="184446" y="0"/>
                  </a:lnTo>
                  <a:lnTo>
                    <a:pt x="184446" y="3250307"/>
                  </a:lnTo>
                  <a:lnTo>
                    <a:pt x="0" y="3250307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45490" y="-19703"/>
              <a:ext cx="184446" cy="32884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7" name="Freeform 27"/>
          <p:cNvSpPr/>
          <p:nvPr/>
        </p:nvSpPr>
        <p:spPr>
          <a:xfrm>
            <a:off x="6899326" y="3840411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6"/>
                </a:lnTo>
                <a:lnTo>
                  <a:pt x="0" y="3093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6218555" y="2101215"/>
            <a:ext cx="11840210" cy="499554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652145" lvl="1" indent="-326390" algn="just">
              <a:lnSpc>
                <a:spcPts val="4230"/>
              </a:lnSpc>
              <a:buFont typeface="Arial" panose="020B0604020202020204"/>
              <a:buChar char="•"/>
            </a:pPr>
            <a:r>
              <a:rPr lang="en-US" altLang="en-US" sz="30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An AI-powered personal assistant that creates and adapts study schedules based on subjects, deadlines, and individual preferences.</a:t>
            </a:r>
            <a:endParaRPr lang="en-US" altLang="en-US" sz="30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buFont typeface="Arial" panose="020B0604020202020204"/>
              <a:buChar char="•"/>
            </a:pPr>
            <a:endParaRPr lang="en-US" altLang="en-US" sz="30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buFont typeface="Arial" panose="020B0604020202020204"/>
              <a:buChar char="•"/>
            </a:pPr>
            <a:r>
              <a:rPr lang="en-US" altLang="en-US" sz="30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It functions as a smart planner, offering reminders, progress tracking, and personalized learning support.</a:t>
            </a:r>
            <a:endParaRPr lang="en-US" altLang="en-US" sz="30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8077109" y="356321"/>
            <a:ext cx="9074241" cy="945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AREA OVERVIEW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2115915" y="6360989"/>
            <a:ext cx="6036830" cy="516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90"/>
              </a:lnSpc>
              <a:spcBef>
                <a:spcPct val="0"/>
              </a:spcBef>
            </a:pPr>
            <a:r>
              <a:rPr lang="en-US" sz="2920" b="1">
                <a:solidFill>
                  <a:srgbClr val="011577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IMPORTANCE OF AREA</a:t>
            </a:r>
            <a:endParaRPr lang="en-US" sz="2920" b="1">
              <a:solidFill>
                <a:srgbClr val="011577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6629400" y="7277100"/>
            <a:ext cx="11602085" cy="257238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652145" lvl="1" indent="-326390" algn="just">
              <a:lnSpc>
                <a:spcPts val="423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altLang="en-US" sz="30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Effective study scheduling helps students manage time and reduce stress. An AI assistant provides personalized timetables to boost productivity and learning.</a:t>
            </a:r>
            <a:endParaRPr lang="en-US" altLang="en-US" sz="30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32" name="Freeform 62"/>
          <p:cNvSpPr/>
          <p:nvPr/>
        </p:nvSpPr>
        <p:spPr>
          <a:xfrm>
            <a:off x="12912661" y="923566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Potential Challenges and Opportunities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38200" y="2628900"/>
            <a:ext cx="8318500" cy="689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40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Challenges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Handling last-minute changes in timetable.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Protecting student’s personal and academic data.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Making the assistant easy to use for all (including younger students).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Preventing over-dependence on technology.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Ensuring accuracy and reliability of AI recommendations.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83299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3" name="Text Box 22"/>
          <p:cNvSpPr txBox="1"/>
          <p:nvPr/>
        </p:nvSpPr>
        <p:spPr>
          <a:xfrm>
            <a:off x="8915400" y="2476500"/>
            <a:ext cx="9144000" cy="751967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40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Opportunities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AI can give personalized schedules to every student.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Integration with school calendars, apps, and LMS.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Provides data-driven insights (study patterns, weak areas).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Can help improve exam preparation and results.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Offers 24/7 assistance with reminders and motivation.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Preliminary Solution Concept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12065" y="2802890"/>
            <a:ext cx="18023840" cy="708342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The proposed solution is an AI-powered Personal Study Assistant that simplifies academic planning and time management.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Smart Scheduling: Creates personalized timetables based on syllabus, subjects, and exam deadlines.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Adaptive Planning: Tracks student progress and modifies schedules dynamically.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Reminders &amp; Motivation: Provides alerts for tasks and sends motivational prompts.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Study Techniques: Suggests methods like Pomodoro and spaced repetition for effective learning.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24/7 Support: Acts as a virtual guide to help students stay consistent, organized, and stress-free.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Key Features and Functionalities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54610" y="2788285"/>
            <a:ext cx="18094960" cy="9613900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Personalized Scheduling – Custom study plans based on syllabus &amp; deadlines.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Adaptive Planning – Auto-adjusts schedules if tasks are missed.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24/7 Assistance – Always available for student support.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Reminders &amp; Alerts – Notifications for study, breaks, and exams.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Multilingual Support – Accessible in multiple languages.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Progress Tracking – Tracks tasks, weak areas, and performance.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Target Users and Expected Use Cases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10524117" y="860298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4" name="Text Box 23"/>
          <p:cNvSpPr txBox="1"/>
          <p:nvPr/>
        </p:nvSpPr>
        <p:spPr>
          <a:xfrm>
            <a:off x="1066800" y="3559175"/>
            <a:ext cx="7211695" cy="673925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sz="3600" b="1">
                <a:solidFill>
                  <a:schemeClr val="bg2"/>
                </a:solidFill>
              </a:rPr>
              <a:t>Target Users:</a:t>
            </a:r>
            <a:endParaRPr sz="3600" b="1">
              <a:solidFill>
                <a:schemeClr val="bg2"/>
              </a:solidFill>
            </a:endParaRPr>
          </a:p>
          <a:p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</a:rPr>
              <a:t>Students – Personalized plans &amp; reminders.</a:t>
            </a: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</a:rPr>
              <a:t>Teachers – Track and guide progress.</a:t>
            </a: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</a:rPr>
              <a:t>Parents – Monitor study routine.</a:t>
            </a: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</a:rPr>
              <a:t>Institutions – LMS and calendar integration.</a:t>
            </a:r>
            <a:endParaRPr sz="3600">
              <a:solidFill>
                <a:schemeClr val="bg2"/>
              </a:solidFill>
            </a:endParaRPr>
          </a:p>
          <a:p>
            <a:endParaRPr sz="3600">
              <a:solidFill>
                <a:schemeClr val="bg2"/>
              </a:solidFill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10591800" y="3695700"/>
            <a:ext cx="9144000" cy="5077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3600" b="1">
                <a:solidFill>
                  <a:schemeClr val="bg2"/>
                </a:solidFill>
                <a:sym typeface="+mn-ea"/>
              </a:rPr>
              <a:t>Use Cases:</a:t>
            </a:r>
            <a:endParaRPr sz="3600" b="1">
              <a:solidFill>
                <a:schemeClr val="bg2"/>
              </a:solidFill>
            </a:endParaRPr>
          </a:p>
          <a:p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  <a:sym typeface="+mn-ea"/>
              </a:rPr>
              <a:t>Daily/weekly revision schedules.</a:t>
            </a:r>
            <a:endParaRPr sz="3600">
              <a:solidFill>
                <a:schemeClr val="bg2"/>
              </a:solidFill>
            </a:endParaRPr>
          </a:p>
          <a:p>
            <a:pPr indent="0">
              <a:buFont typeface="Arial" panose="020B0604020202020204"/>
              <a:buNone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  <a:sym typeface="+mn-ea"/>
              </a:rPr>
              <a:t>Balancing multiple subjects.</a:t>
            </a: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  <a:sym typeface="+mn-ea"/>
              </a:rPr>
              <a:t>Homework/test alignment.</a:t>
            </a: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  <a:sym typeface="+mn-ea"/>
              </a:rPr>
              <a:t>Tracking syllabus completion.</a:t>
            </a:r>
            <a:endParaRPr lang="en-US" sz="3600">
              <a:solidFill>
                <a:schemeClr val="bg2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Data Requirements and Privacy Considerations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531495" y="3162300"/>
            <a:ext cx="8837295" cy="689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Data Requirements:</a:t>
            </a:r>
            <a:endParaRPr lang="en-US" altLang="en-US" sz="32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Academic details: subjects, syllabus, exam timetable.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Student profile: study hours, preferences, performance (optional).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Calendar events: assignments, deadlines, class schedules.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3" name="Text Box 22"/>
          <p:cNvSpPr txBox="1"/>
          <p:nvPr/>
        </p:nvSpPr>
        <p:spPr>
          <a:xfrm>
            <a:off x="8305800" y="3238500"/>
            <a:ext cx="10150475" cy="83007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Privacy &amp; Security Measures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Encryption – Secure data storage and transfer.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User Consent – Collect data only with permission.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Data Minimization – Use only necessary information.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AI Technologies and Methods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2133600" y="2324100"/>
            <a:ext cx="19835495" cy="7669530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NLP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Enables chatbot-style interactions for requesting schedules and updates.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545840" lvl="8" indent="0" algn="l">
              <a:lnSpc>
                <a:spcPts val="4480"/>
              </a:lnSpc>
              <a:buFont typeface="Arial" panose="020B0604020202020204" pitchFamily="34" charset="0"/>
              <a:buNone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ML: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Adapts schedules dynamically based on student behavior.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Recommendation Systems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Suggests study methods and allocates time effectively.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Predictive Analytics: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Forecasts exam readiness and highlights weak areas.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Databases: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Securely stores student data, timetables, and progress.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479298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954275"/>
            <a:ext cx="11359450" cy="945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Implementation Approach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76200" y="3204210"/>
            <a:ext cx="18790285" cy="7082790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Requirement Analysis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Collect student needs, syllabus, and schedule details.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Model Development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Create AI algorithms for adaptive scheduling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Backend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Build logic with Python (Flask/Django) and integrate databases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Frontend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Design a user-friendly web/app interface (React/HTML/CSS).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Integration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Add calendar sync, notifications, and LMS support.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Testing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Pilot with students and refine usability.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Deployment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Deploy on cloud for scalability and real-time use.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Improvement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Update regularly based on feedback and performance.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8619117" y="860298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4379</Words>
  <Application>WPS Presentation</Application>
  <PresentationFormat>Custom</PresentationFormat>
  <Paragraphs>158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Poppins Bold</vt:lpstr>
      <vt:lpstr>Poppins</vt:lpstr>
      <vt:lpstr>Arial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SAMADHAN 1.0</dc:title>
  <dc:creator/>
  <cp:lastModifiedBy>Utkarsh Khasne</cp:lastModifiedBy>
  <cp:revision>36</cp:revision>
  <dcterms:created xsi:type="dcterms:W3CDTF">2006-08-16T00:00:00Z</dcterms:created>
  <dcterms:modified xsi:type="dcterms:W3CDTF">2025-09-05T14:21:18Z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F185474AFE6142CEA202053F3DEF34EE_12</vt:lpwstr>
  </property>
  <property fmtid="{D5CDD505-2E9C-101B-9397-08002B2CF9AE}" pid="3" name="KSOProductBuildVer">
    <vt:lpwstr>1033-12.2.0.21931</vt:lpwstr>
  </property>
</Properties>
</file>

<file path=docProps/thumbnail.jpeg>
</file>